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60" r:id="rId6"/>
    <p:sldId id="287" r:id="rId7"/>
    <p:sldId id="261" r:id="rId8"/>
    <p:sldId id="269" r:id="rId9"/>
    <p:sldId id="270" r:id="rId10"/>
    <p:sldId id="271" r:id="rId11"/>
    <p:sldId id="288" r:id="rId12"/>
    <p:sldId id="284" r:id="rId13"/>
    <p:sldId id="265" r:id="rId14"/>
    <p:sldId id="266" r:id="rId15"/>
    <p:sldId id="291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5441" autoAdjust="0"/>
  </p:normalViewPr>
  <p:slideViewPr>
    <p:cSldViewPr snapToGrid="0">
      <p:cViewPr varScale="1">
        <p:scale>
          <a:sx n="91" d="100"/>
          <a:sy n="91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4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9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31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5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4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4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8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EC53-8BE9-481A-93D0-9EF34BFF362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CCA804-B20E-479B-82DD-AB15E6966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xternat.foxford.ru/polezno-znat/hard-soft-skill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6646"/>
            <a:ext cx="7564197" cy="502531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/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Методический семинар на тему </a:t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« Обновленный ФГОС: изменения стандартов»</a:t>
            </a:r>
            <a:r>
              <a:rPr lang="ru-RU" sz="4000" b="1" dirty="0">
                <a:latin typeface="Monotype Corsiva" panose="03010101010201010101" pitchFamily="66" charset="0"/>
              </a:rPr>
              <a:t/>
            </a:r>
            <a:br>
              <a:rPr lang="ru-RU" sz="4000" b="1" dirty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>Подготовила методист по НК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>МБОУ «СОШ №1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с.Гехи</a:t>
            </a:r>
            <a:r>
              <a:rPr lang="ru-RU" sz="3200" b="1" dirty="0" smtClean="0">
                <a:latin typeface="Monotype Corsiva" panose="03010101010201010101" pitchFamily="66" charset="0"/>
              </a:rPr>
              <a:t>»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err="1" smtClean="0">
                <a:latin typeface="Monotype Corsiva" panose="03010101010201010101" pitchFamily="66" charset="0"/>
              </a:rPr>
              <a:t>Ханчукаева</a:t>
            </a:r>
            <a:r>
              <a:rPr lang="ru-RU" sz="3200" b="1" dirty="0" smtClean="0">
                <a:latin typeface="Monotype Corsiva" panose="03010101010201010101" pitchFamily="66" charset="0"/>
              </a:rPr>
              <a:t> Малика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Шамсудыновна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569527"/>
            <a:ext cx="7766936" cy="82088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1" y="3200399"/>
            <a:ext cx="1885564" cy="35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81349"/>
            <a:ext cx="7766936" cy="4891490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45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 понятия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грамотность»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вошла в состав государственных гарантий качества основного общего образования.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4424855"/>
            <a:ext cx="2396359" cy="2314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7" y="4424855"/>
            <a:ext cx="2396359" cy="23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8676"/>
            <a:ext cx="7766936" cy="5990896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45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4424855"/>
            <a:ext cx="2396359" cy="23144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5248" y="352541"/>
            <a:ext cx="91660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третьего поколения определяет</a:t>
            </a:r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функциональную грамотность как способность решать учебные задачи и жизненные ситуации на основе сформированных предметных, метапредметных и универсальных способов деятельности</a:t>
            </a:r>
            <a:r>
              <a:rPr lang="ru-RU" sz="25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этому изменению готовились давно. При этом не идет речи об обязательном введении отдельных уроков. Предполагается, что в образовательный процесс будут органично встраиваться формирование и оценка различных видов функциональной грамотности</a:t>
            </a:r>
            <a:r>
              <a:rPr lang="ru-RU" sz="2500" dirty="0">
                <a:solidFill>
                  <a:schemeClr val="accent1"/>
                </a:solidFill>
              </a:rPr>
              <a:t>.</a:t>
            </a:r>
          </a:p>
          <a:p>
            <a:endParaRPr lang="ru-RU" sz="2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Новый </a:t>
            </a:r>
            <a:r>
              <a:rPr lang="ru-RU" sz="2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акцент на тесном </a:t>
            </a:r>
            <a:endParaRPr lang="ru-RU" sz="25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взаимодействии </a:t>
            </a:r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единстве учебной и воспитательной </a:t>
            </a:r>
            <a:r>
              <a:rPr lang="ru-RU" sz="2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деятельности </a:t>
            </a:r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русле достижения личностных </a:t>
            </a:r>
            <a:endParaRPr lang="ru-RU" sz="25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результатов </a:t>
            </a:r>
            <a:r>
              <a:rPr lang="ru-RU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программы.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57352"/>
            <a:ext cx="7766936" cy="5875282"/>
          </a:xfrm>
        </p:spPr>
        <p:txBody>
          <a:bodyPr/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>
                <a:latin typeface="Tahoma" pitchFamily="34" charset="0"/>
                <a:ea typeface="+mn-ea"/>
                <a:cs typeface="+mn-cs"/>
              </a:rPr>
              <a:t>Чего мы хотим для наших учеников</a:t>
            </a:r>
            <a:r>
              <a:rPr lang="en-NZ" altLang="ru-RU" sz="3600" b="1" dirty="0" smtClean="0">
                <a:latin typeface="Tahoma" pitchFamily="34" charset="0"/>
                <a:ea typeface="ＭＳ Ｐゴシック" pitchFamily="34" charset="-128"/>
                <a:cs typeface="+mn-cs"/>
              </a:rPr>
              <a:t>?</a:t>
            </a:r>
            <a:r>
              <a:rPr lang="ru-RU" altLang="ru-RU" sz="3600" b="1" dirty="0" smtClean="0">
                <a:latin typeface="Tahoma" pitchFamily="34" charset="0"/>
                <a:ea typeface="ＭＳ Ｐゴシック" pitchFamily="34" charset="-128"/>
                <a:cs typeface="+mn-cs"/>
              </a:rPr>
              <a:t/>
            </a:r>
            <a:br>
              <a:rPr lang="ru-RU" altLang="ru-RU" sz="3600" b="1" dirty="0" smtClean="0">
                <a:latin typeface="Tahoma" pitchFamily="34" charset="0"/>
                <a:ea typeface="ＭＳ Ｐゴシック" pitchFamily="34" charset="-128"/>
                <a:cs typeface="+mn-cs"/>
              </a:rPr>
            </a:br>
            <a:r>
              <a:rPr lang="en-US" altLang="ru-RU" sz="1800" b="1" dirty="0">
                <a:latin typeface="Tahoma" pitchFamily="34" charset="0"/>
                <a:ea typeface="ＭＳ Ｐゴシック" pitchFamily="34" charset="-128"/>
                <a:cs typeface="+mn-cs"/>
              </a:rPr>
              <a:t/>
            </a:r>
            <a:br>
              <a:rPr lang="en-US" altLang="ru-RU" sz="1800" b="1" dirty="0">
                <a:latin typeface="Tahoma" pitchFamily="34" charset="0"/>
                <a:ea typeface="ＭＳ Ｐゴシック" pitchFamily="34" charset="-128"/>
                <a:cs typeface="+mn-cs"/>
              </a:rPr>
            </a:br>
            <a:r>
              <a:rPr lang="ru-RU" altLang="ru-RU" sz="2800" b="1" kern="0" dirty="0" smtClean="0">
                <a:latin typeface="Arial Black"/>
              </a:rPr>
              <a:t>Мы </a:t>
            </a:r>
            <a:r>
              <a:rPr lang="ru-RU" altLang="ru-RU" sz="2800" b="1" kern="0" dirty="0">
                <a:latin typeface="Arial Black"/>
              </a:rPr>
              <a:t>все хотим, чтобы наши ученики имели высокие ожидания и были уверены в своих способностях учиться, ставили перед собой высокие цели и находили свой собственный яркий путь, обучаясь для будущего.</a:t>
            </a:r>
            <a:r>
              <a:rPr lang="en-NZ" altLang="ru-RU" sz="2800" b="1" kern="0" dirty="0">
                <a:latin typeface="Arial Black"/>
                <a:cs typeface="Arial" charset="0"/>
              </a:rPr>
              <a:t> </a:t>
            </a:r>
            <a:r>
              <a:rPr lang="en-US" altLang="ru-RU" sz="3200" b="1" kern="0" dirty="0">
                <a:solidFill>
                  <a:srgbClr val="CC00FF"/>
                </a:solidFill>
                <a:latin typeface="Arial Black"/>
              </a:rPr>
              <a:t/>
            </a:r>
            <a:br>
              <a:rPr lang="en-US" altLang="ru-RU" sz="3200" b="1" kern="0" dirty="0">
                <a:solidFill>
                  <a:srgbClr val="CC00FF"/>
                </a:solidFill>
                <a:latin typeface="Arial Black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0" y="4897821"/>
            <a:ext cx="2312275" cy="1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524" y="645192"/>
            <a:ext cx="7609490" cy="54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467592"/>
            <a:ext cx="8759537" cy="55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192" y="165252"/>
            <a:ext cx="4792718" cy="3324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9163"/>
            <a:ext cx="5843751" cy="3248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76" y="3609162"/>
            <a:ext cx="5966424" cy="32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391" y="531902"/>
            <a:ext cx="7912794" cy="2098963"/>
          </a:xfrm>
        </p:spPr>
        <p:txBody>
          <a:bodyPr/>
          <a:lstStyle/>
          <a:p>
            <a:r>
              <a:rPr lang="ru-RU" sz="5400" b="1" dirty="0">
                <a:solidFill>
                  <a:srgbClr val="90C226"/>
                </a:solidFill>
                <a:ea typeface="+mj-ea"/>
                <a:cs typeface="+mj-cs"/>
              </a:rPr>
              <a:t>Спасибо за внимание! </a:t>
            </a:r>
            <a:endParaRPr lang="ru-RU" b="1" dirty="0"/>
          </a:p>
        </p:txBody>
      </p:sp>
      <p:pic>
        <p:nvPicPr>
          <p:cNvPr id="1028" name="Picture 4" descr="сова в ступке, школьный звонок, мультфильм сова учитель, Мультипликационный  персонаж, глобус, фотография png | Klipart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6"/>
          <a:stretch/>
        </p:blipFill>
        <p:spPr bwMode="auto">
          <a:xfrm>
            <a:off x="859676" y="1581383"/>
            <a:ext cx="8206509" cy="493568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Презентация </a:t>
            </a:r>
            <a:br>
              <a:rPr lang="ru-RU" sz="6000" b="1" dirty="0">
                <a:latin typeface="Monotype Corsiva" panose="03010101010201010101" pitchFamily="66" charset="0"/>
              </a:rPr>
            </a:br>
            <a:r>
              <a:rPr lang="ru-RU" sz="6000" b="1" dirty="0">
                <a:latin typeface="Monotype Corsiva" panose="03010101010201010101" pitchFamily="66" charset="0"/>
              </a:rPr>
              <a:t>на тему </a:t>
            </a:r>
            <a:r>
              <a:rPr lang="ru-RU" sz="6000" b="1" dirty="0" smtClean="0"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latin typeface="Monotype Corsiva" panose="03010101010201010101" pitchFamily="66" charset="0"/>
              </a:rPr>
            </a:br>
            <a:r>
              <a:rPr lang="ru-RU" sz="6000" b="1" dirty="0" smtClean="0">
                <a:latin typeface="Monotype Corsiva" panose="03010101010201010101" pitchFamily="66" charset="0"/>
              </a:rPr>
              <a:t>«</a:t>
            </a:r>
            <a:r>
              <a:rPr lang="ru-RU" sz="6000" b="1" dirty="0">
                <a:latin typeface="Monotype Corsiva" panose="03010101010201010101" pitchFamily="66" charset="0"/>
              </a:rPr>
              <a:t>Обновленный ФГОС: изменения стандартов</a:t>
            </a:r>
            <a:r>
              <a:rPr lang="ru-RU" sz="6000" b="1" dirty="0" smtClean="0">
                <a:latin typeface="Monotype Corsiva" panose="03010101010201010101" pitchFamily="66" charset="0"/>
              </a:rPr>
              <a:t>»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endParaRPr lang="ru-RU" b="1" dirty="0" smtClean="0">
              <a:solidFill>
                <a:srgbClr val="90C226"/>
              </a:solidFill>
              <a:cs typeface="Aharoni" panose="02010803020104030203" pitchFamily="2" charset="-79"/>
            </a:endParaRPr>
          </a:p>
          <a:p>
            <a:pPr lvl="0">
              <a:buClr>
                <a:srgbClr val="90C226"/>
              </a:buClr>
            </a:pPr>
            <a:endParaRPr lang="ru-RU" b="1" dirty="0">
              <a:solidFill>
                <a:srgbClr val="90C226"/>
              </a:solidFill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2050" name="Picture 2" descr="Сова учитель и глобус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875809"/>
            <a:ext cx="3917373" cy="29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673" y="760163"/>
            <a:ext cx="8653271" cy="6676223"/>
          </a:xfrm>
        </p:spPr>
        <p:txBody>
          <a:bodyPr/>
          <a:lstStyle/>
          <a:p>
            <a:pPr indent="450215"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НОО и ФГОС ООО с 01.09.2022 г.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просвещения утверждены новые федеральные государственные образовательные стандарты (далее – ФГОС)  начального общего и основного общего образования (далее – НОО и ООО соответственно).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Обновлённая </a:t>
            </a:r>
            <a: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редакция ФГОС сохраняет принципы вариативности в формировании школами основных образовательных программ    начального общего и основного общего образования, а также учёта интересов и возможностей как образовательных организаций, так и их учеников</a:t>
            </a: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+mn-lt"/>
              </a:rPr>
              <a:t> 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098" name="Picture 2" descr="Мудрая сова держит золотую ручку и лист бумаги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" y="4395730"/>
            <a:ext cx="1752221" cy="21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03" y="331788"/>
            <a:ext cx="8990223" cy="652621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с 1 сентября 2022 года начнут действовать ФГОС в каждой школе, а обучающиеся, которые будут приняты на обучение в первые и пятые классы в 2022 году, будут учиться уже по обновленным ФГОС. Для несовершеннолетних обучающихся, зачисленных на обучение до вступления в силу настоящих приказов, возможно обучение по новым ФГОС с согласия их родителей (законных представителей).</a:t>
            </a: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обновлённых ФГОС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Обновлённые ФГОС также обеспечивают личностное развитие учащихся, включая гражданское, патриотическое, духовно-нравственное, эстетическое, физическое, трудовое, экологическое воспитание.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40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10207"/>
            <a:ext cx="7836630" cy="612449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бывают ФГОС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ступени образования — свои стандарты. Школьникам необходимо руководствоваться следующими документами: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ФГОС начального общего образования (1-4 классы),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ФГОС основного общего образования (5-9 классы),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среднего общего образования (10-11 классы),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образования обучающихся с ограниченными возможностями здоровья (ОВЗ).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 descr="Пин от пользователя Мария на доске день учителя | Школа, Детская графика,  Иллюстрации 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" y="4156365"/>
            <a:ext cx="2989568" cy="27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855" y="765353"/>
            <a:ext cx="79321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ФГОС ПРЕДПОЛАГАЕТ:</a:t>
            </a:r>
          </a:p>
          <a:p>
            <a:pPr algn="just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Уменьшение объема академических часов и организация обучения в режиме 5-дневной учебной недели.</a:t>
            </a:r>
          </a:p>
          <a:p>
            <a:pPr algn="just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Исключение из состава обязательных учебных предметов второго иностранного языка.</a:t>
            </a:r>
          </a:p>
          <a:p>
            <a:pPr algn="just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Вариативность возможности изучения родного (русского) языка и родной (русской) литературы.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ин от пользователя Мария на доске день учителя | Школа, Детская графика,  Иллюстрации 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" y="4156365"/>
            <a:ext cx="2989568" cy="27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3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81349" y="231354"/>
            <a:ext cx="8879596" cy="56847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внесённые в проекты современных ФГОС: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прописаны обязательства образовательного учреждения (в частности, школы) перед учениками и родителями.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Сделан акцент на развитие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«мягких» навыков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указан перечень предметных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так далее).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Сова учитель читает книгу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5" y="4803411"/>
            <a:ext cx="2018130" cy="18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231" y="594911"/>
            <a:ext cx="8780444" cy="5155894"/>
          </a:xfrm>
        </p:spPr>
        <p:txBody>
          <a:bodyPr/>
          <a:lstStyle/>
          <a:p>
            <a:pPr algn="ctr"/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/>
              <a:t/>
            </a:r>
            <a:br>
              <a:rPr lang="ru-RU" sz="2400" u="sng" dirty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тому подобное).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возрастные и психологические особенности учеников всех классов. Главное, чтобы ребята не были перегружены.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базовое содержание программы воспитания, уточнены задачи и условия программы коррекционной работы с детьми с ОВЗ.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/>
              <a:t/>
            </a:r>
            <a:br>
              <a:rPr lang="ru-RU" sz="2000" u="sng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" y="4740167"/>
            <a:ext cx="2555090" cy="199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202" y="275422"/>
            <a:ext cx="8585052" cy="1311008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реализации ОП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категориях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4424855"/>
            <a:ext cx="2396359" cy="2314438"/>
          </a:xfrm>
          <a:prstGeom prst="rect">
            <a:avLst/>
          </a:prstGeom>
        </p:spPr>
      </p:pic>
      <p:sp>
        <p:nvSpPr>
          <p:cNvPr id="4" name="Объект 5"/>
          <p:cNvSpPr txBox="1">
            <a:spLocks/>
          </p:cNvSpPr>
          <p:nvPr/>
        </p:nvSpPr>
        <p:spPr>
          <a:xfrm>
            <a:off x="385590" y="2203373"/>
            <a:ext cx="4417764" cy="13110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(ценности и мотивация)     </a:t>
            </a:r>
          </a:p>
          <a:p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63527" y="2458631"/>
            <a:ext cx="1239398" cy="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7"/>
          <p:cNvSpPr txBox="1">
            <a:spLocks/>
          </p:cNvSpPr>
          <p:nvPr/>
        </p:nvSpPr>
        <p:spPr>
          <a:xfrm>
            <a:off x="5761822" y="2203373"/>
            <a:ext cx="5418941" cy="664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формирование системы ценности и мотивов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группы УУД: познавательные, коммуникативные и регулятивные действия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и систематизация предметных результатов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56516" y="4329629"/>
            <a:ext cx="1453419" cy="20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03354" y="3283380"/>
            <a:ext cx="94599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177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ＭＳ Ｐゴシック</vt:lpstr>
      <vt:lpstr>Aharoni</vt:lpstr>
      <vt:lpstr>Arial</vt:lpstr>
      <vt:lpstr>Arial Black</vt:lpstr>
      <vt:lpstr>Calibri</vt:lpstr>
      <vt:lpstr>Monotype Corsiva</vt:lpstr>
      <vt:lpstr>Tahoma</vt:lpstr>
      <vt:lpstr>Times New Roman</vt:lpstr>
      <vt:lpstr>Trebuchet MS</vt:lpstr>
      <vt:lpstr>Wingdings</vt:lpstr>
      <vt:lpstr>Wingdings 3</vt:lpstr>
      <vt:lpstr>Грань</vt:lpstr>
      <vt:lpstr>   Методический семинар на тему  « Обновленный ФГОС: изменения стандартов»   Подготовила методист по НК МБОУ «СОШ №1 с.Гехи» Ханчукаева Малика Шамсудыновна</vt:lpstr>
      <vt:lpstr>Презентация  на тему  «Обновленный ФГОС: изменения стандартов» </vt:lpstr>
      <vt:lpstr>                       Внедрение ФГОС НОО и ФГОС ООО с 01.09.2022 г. Министерством просвещения утверждены новые федеральные государственные образовательные стандарты (далее – ФГОС)  начального общего и основного общего образования (далее – НОО и ООО соответственно).  Обновлённая редакция ФГОС сохраняет принципы вариативности в формировании школами основных образовательных программ    начального общего и основного общего образования, а также учёта интересов и возможностей как образовательных организаций, так и их учеников.      </vt:lpstr>
      <vt:lpstr>Презентация PowerPoint</vt:lpstr>
      <vt:lpstr>                                    Какие бывают ФГОС На каждой ступени образования — свои стандарты. Школьникам необходимо руководствоваться следующими документами:  ФГОС начального общего образования (1-4 классы),  ФГОС основного общего образования (5-9 классы), ФГОС среднего общего образования (10-11 классы), ФГОС образования обучающихся с ограниченными возможностями здоровья (ОВЗ).  </vt:lpstr>
      <vt:lpstr>Презентация PowerPoint</vt:lpstr>
      <vt:lpstr> Основные изменения, внесённые в проекты современных ФГОС: Чётко прописаны обязательства образовательного учреждения (в частности, школы) перед учениками и родителями.  Сделан акцент на развитие «мягких» навыков — метапредметных и личностных. Подробно указан перечень предметных и межпредметных навыков, которыми должен обладать ученик в рамках каждой дисциплины (уметь доказать, интерпретировать, оперировать понятиями, решать задачи). Расписан формат работы в рамках каждого предмета для развития этих навыков (проведение лабораторных работ, внеурочной деятельности и так далее).  </vt:lpstr>
      <vt:lpstr>    Зафиксированы контрольные точки с конкретными результатами учеников (сочинение на 300 слов, словарный запас из 70 новых слов ежегодно и тому подобное). Строго 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  Учитываются возрастные и психологические особенности учеников всех классов. Главное, чтобы ребята не были перегружены.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базовое содержание программы воспитания, уточнены задачи и условия программы коррекционной работы с детьми с ОВЗ.  </vt:lpstr>
      <vt:lpstr>Требования к результатам реализации ОП  сформулированы в категориях  системно-деятельностного подхода. </vt:lpstr>
      <vt:lpstr>                               Появление нового понятия  «Функциональная грамотность»   Функциональная грамотность вошла в состав государственных гарантий качества основного общего образования.  </vt:lpstr>
      <vt:lpstr> </vt:lpstr>
      <vt:lpstr>Чего мы хотим для наших учеников?  Мы все хотим, чтобы наши ученики имели высокие ожидания и были уверены в своих способностях учиться, ставили перед собой высокие цели и находили свой собственный яркий путь, обучаясь для будущего.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«Кластер один из методов критического мышления»</dc:title>
  <dc:creator>МАЛИКСАНДРА</dc:creator>
  <cp:lastModifiedBy>Пользователь Windows</cp:lastModifiedBy>
  <cp:revision>82</cp:revision>
  <cp:lastPrinted>2021-11-01T17:47:47Z</cp:lastPrinted>
  <dcterms:created xsi:type="dcterms:W3CDTF">2020-12-14T15:45:26Z</dcterms:created>
  <dcterms:modified xsi:type="dcterms:W3CDTF">2022-05-27T11:56:47Z</dcterms:modified>
</cp:coreProperties>
</file>